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9" r:id="rId3"/>
    <p:sldId id="260" r:id="rId4"/>
    <p:sldId id="272" r:id="rId5"/>
    <p:sldId id="302" r:id="rId6"/>
    <p:sldId id="309" r:id="rId7"/>
    <p:sldId id="315" r:id="rId8"/>
    <p:sldId id="318" r:id="rId9"/>
    <p:sldId id="319" r:id="rId10"/>
    <p:sldId id="322" r:id="rId11"/>
    <p:sldId id="321" r:id="rId12"/>
    <p:sldId id="320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一、首页" id="{35617BEE-A331-4298-8E40-D3507A08CC2F}">
          <p14:sldIdLst>
            <p14:sldId id="256"/>
          </p14:sldIdLst>
        </p14:section>
        <p14:section name="二、课堂目标" id="{E51481FA-7153-4520-8AAE-7F7F74FB6327}">
          <p14:sldIdLst>
            <p14:sldId id="259"/>
          </p14:sldIdLst>
        </p14:section>
        <p14:section name="三、知识点部分" id="{AD83DBD8-9D58-4DF3-B473-03C8A892CC39}">
          <p14:sldIdLst>
            <p14:sldId id="260"/>
          </p14:sldIdLst>
        </p14:section>
        <p14:section name="01-透明度合成 globalAlpha" id="{4C832947-2092-B242-8FF3-4D96B6007803}">
          <p14:sldIdLst>
            <p14:sldId id="272"/>
          </p14:sldIdLst>
        </p14:section>
        <p14:section name="02-路径裁剪 clip()" id="{A842C012-8CBD-4DEB-AA92-BB6C73B29210}">
          <p14:sldIdLst>
            <p14:sldId id="302"/>
          </p14:sldIdLst>
        </p14:section>
        <p14:section name="03-全局合成 globalCompositeOperation" id="{D67B6D8B-F816-411F-AFD9-E57CB8852184}">
          <p14:sldIdLst>
            <p14:sldId id="309"/>
            <p14:sldId id="315"/>
          </p14:sldIdLst>
        </p14:section>
        <p14:section name="实例" id="{017C05D9-51EE-4064-A874-466726539481}">
          <p14:sldIdLst>
            <p14:sldId id="318"/>
            <p14:sldId id="319"/>
          </p14:sldIdLst>
        </p14:section>
        <p14:section name="扩展" id="{9C11FE9C-DB5F-4FB8-8EFA-2BF4CE1440EA}">
          <p14:sldIdLst>
            <p14:sldId id="322"/>
            <p14:sldId id="321"/>
          </p14:sldIdLst>
        </p14:section>
        <p14:section name="总结" id="{4626083C-3E9A-4813-9613-B0C5D5BF8DAC}">
          <p14:sldIdLst>
            <p14:sldId id="32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1051904257@qq.com" initials="1" lastIdx="1" clrIdx="0">
    <p:extLst>
      <p:ext uri="{19B8F6BF-5375-455C-9EA6-DF929625EA0E}">
        <p15:presenceInfo xmlns:p15="http://schemas.microsoft.com/office/powerpoint/2012/main" userId="02c0a5b6c54f5af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BD7"/>
    <a:srgbClr val="00A5E3"/>
    <a:srgbClr val="ED7D31"/>
    <a:srgbClr val="C5AA76"/>
    <a:srgbClr val="D4C29A"/>
    <a:srgbClr val="D3B589"/>
    <a:srgbClr val="C9B58D"/>
    <a:srgbClr val="FFFF00"/>
    <a:srgbClr val="4D09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16" autoAdjust="0"/>
    <p:restoredTop sz="96764" autoAdjust="0"/>
  </p:normalViewPr>
  <p:slideViewPr>
    <p:cSldViewPr snapToGrid="0">
      <p:cViewPr varScale="1">
        <p:scale>
          <a:sx n="128" d="100"/>
          <a:sy n="128" d="100"/>
        </p:scale>
        <p:origin x="32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2F9A9-6227-8A44-9772-286E30E69980}" type="datetimeFigureOut">
              <a:rPr kumimoji="1" lang="zh-CN" altLang="en-US" smtClean="0"/>
              <a:t>2020/11/9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0A84E-B558-7040-A1FC-87D304809FD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3086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3804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9851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1076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6319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2280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2766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4220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5017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4358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4424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9857AE-34D6-4FD2-AC0E-0C1FE17EB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459037"/>
          </a:xfrm>
        </p:spPr>
        <p:txBody>
          <a:bodyPr anchor="b">
            <a:normAutofit/>
          </a:bodyPr>
          <a:lstStyle>
            <a:lvl1pPr marL="0" algn="ctr" defTabSz="457200" rtl="0" eaLnBrk="1" latinLnBrk="0" hangingPunct="1">
              <a:defRPr lang="zh-CN" altLang="en-US" sz="3600" b="1" kern="1200" dirty="0">
                <a:solidFill>
                  <a:srgbClr val="00B0F0"/>
                </a:solidFill>
                <a:latin typeface="Arial"/>
                <a:ea typeface="Microsoft YaHei"/>
                <a:cs typeface="Arial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CD06EF9-DD59-4648-A167-72FA8E472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5780"/>
            <a:ext cx="9144000" cy="1282019"/>
          </a:xfrm>
        </p:spPr>
        <p:txBody>
          <a:bodyPr>
            <a:normAutofit/>
          </a:bodyPr>
          <a:lstStyle>
            <a:lvl1pPr marL="0" indent="0" algn="ctr" defTabSz="457200" rtl="0" eaLnBrk="1" latinLnBrk="0" hangingPunct="1">
              <a:buNone/>
              <a:defRPr lang="zh-CN" altLang="en-US" sz="14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Microsoft YaHei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12F226-4752-47AD-9F33-6BA58B457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4D8100-DE57-4E16-863D-3519CFEBB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D62D5C-377A-468E-ABCA-B4BF8B9BA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20" name="直线连接符 2">
            <a:extLst>
              <a:ext uri="{FF2B5EF4-FFF2-40B4-BE49-F238E27FC236}">
                <a16:creationId xmlns:a16="http://schemas.microsoft.com/office/drawing/2014/main" id="{9931CC72-F3E0-4722-B70A-462086C6F39F}"/>
              </a:ext>
            </a:extLst>
          </p:cNvPr>
          <p:cNvCxnSpPr/>
          <p:nvPr/>
        </p:nvCxnSpPr>
        <p:spPr>
          <a:xfrm flipV="1">
            <a:off x="0" y="1835357"/>
            <a:ext cx="417285" cy="439964"/>
          </a:xfrm>
          <a:prstGeom prst="line">
            <a:avLst/>
          </a:prstGeom>
          <a:noFill/>
          <a:ln w="25400" cap="flat" cmpd="sng" algn="ctr">
            <a:solidFill>
              <a:srgbClr val="F79646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21" name="直线连接符 3">
            <a:extLst>
              <a:ext uri="{FF2B5EF4-FFF2-40B4-BE49-F238E27FC236}">
                <a16:creationId xmlns:a16="http://schemas.microsoft.com/office/drawing/2014/main" id="{4A4202A4-11B3-42A1-AC11-426CBE474E62}"/>
              </a:ext>
            </a:extLst>
          </p:cNvPr>
          <p:cNvCxnSpPr/>
          <p:nvPr/>
        </p:nvCxnSpPr>
        <p:spPr>
          <a:xfrm flipV="1">
            <a:off x="0" y="1617642"/>
            <a:ext cx="852714" cy="877661"/>
          </a:xfrm>
          <a:prstGeom prst="line">
            <a:avLst/>
          </a:prstGeom>
          <a:noFill/>
          <a:ln w="25400" cap="flat" cmpd="sng" algn="ctr">
            <a:solidFill>
              <a:srgbClr val="0F8DE4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22" name="直线连接符 4">
            <a:extLst>
              <a:ext uri="{FF2B5EF4-FFF2-40B4-BE49-F238E27FC236}">
                <a16:creationId xmlns:a16="http://schemas.microsoft.com/office/drawing/2014/main" id="{F65A231A-756A-4F47-9EF4-D29CC8C285AC}"/>
              </a:ext>
            </a:extLst>
          </p:cNvPr>
          <p:cNvCxnSpPr>
            <a:cxnSpLocks/>
          </p:cNvCxnSpPr>
          <p:nvPr/>
        </p:nvCxnSpPr>
        <p:spPr>
          <a:xfrm flipV="1">
            <a:off x="11761296" y="2899064"/>
            <a:ext cx="426357" cy="417905"/>
          </a:xfrm>
          <a:prstGeom prst="line">
            <a:avLst/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23" name="直线连接符 5">
            <a:extLst>
              <a:ext uri="{FF2B5EF4-FFF2-40B4-BE49-F238E27FC236}">
                <a16:creationId xmlns:a16="http://schemas.microsoft.com/office/drawing/2014/main" id="{90509B3E-E95F-4F57-9BF9-F626C691792F}"/>
              </a:ext>
            </a:extLst>
          </p:cNvPr>
          <p:cNvCxnSpPr/>
          <p:nvPr/>
        </p:nvCxnSpPr>
        <p:spPr>
          <a:xfrm flipV="1">
            <a:off x="11334939" y="3098120"/>
            <a:ext cx="852714" cy="877661"/>
          </a:xfrm>
          <a:prstGeom prst="line">
            <a:avLst/>
          </a:prstGeom>
          <a:noFill/>
          <a:ln w="25400" cap="flat" cmpd="sng" algn="ctr">
            <a:solidFill>
              <a:srgbClr val="7DBA18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DB7AD254-B35D-C54E-86B5-E0815BBD7ED8}"/>
              </a:ext>
            </a:extLst>
          </p:cNvPr>
          <p:cNvCxnSpPr>
            <a:cxnSpLocks/>
          </p:cNvCxnSpPr>
          <p:nvPr userDrawn="1"/>
        </p:nvCxnSpPr>
        <p:spPr>
          <a:xfrm>
            <a:off x="2857500" y="3802063"/>
            <a:ext cx="6489700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814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8B1C00-E3E4-49B3-9C35-483BF6220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621A84-5A5A-4173-8228-8BA6516FB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D048A2-812D-4C24-8A8E-338120FB5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7A6A80-1146-47F5-9C26-C3C10AF6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8B2A0E-537C-4C2A-9791-DE2DDBA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0735397-265B-4B0F-9F9B-41A8667D1A6D}"/>
              </a:ext>
            </a:extLst>
          </p:cNvPr>
          <p:cNvSpPr/>
          <p:nvPr/>
        </p:nvSpPr>
        <p:spPr>
          <a:xfrm>
            <a:off x="804016" y="448435"/>
            <a:ext cx="45719" cy="335113"/>
          </a:xfrm>
          <a:prstGeom prst="rect">
            <a:avLst/>
          </a:prstGeom>
          <a:solidFill>
            <a:srgbClr val="009C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3436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2F3AAB-37EE-42B7-B1AD-154ABE733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5D722E-086E-48AC-8D2F-A33B5BF669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15483"/>
            <a:ext cx="5181600" cy="496148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A91AE1-4986-40C1-AA03-FC7F11C26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15483"/>
            <a:ext cx="5181600" cy="496148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70BC58-BC7D-4DF6-874B-F50A93BFD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6B4663-2591-4DA2-A950-617BE645C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DF9F09C-87F7-4126-8774-3043D2F3D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8079601-3473-274C-8DAF-BA399B10C6CB}"/>
              </a:ext>
            </a:extLst>
          </p:cNvPr>
          <p:cNvSpPr/>
          <p:nvPr/>
        </p:nvSpPr>
        <p:spPr>
          <a:xfrm>
            <a:off x="804016" y="448435"/>
            <a:ext cx="45719" cy="335113"/>
          </a:xfrm>
          <a:prstGeom prst="rect">
            <a:avLst/>
          </a:prstGeom>
          <a:solidFill>
            <a:srgbClr val="009C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383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1784B-2DD8-4EBF-ACEB-ED3C8B2E2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C9E6715-0BA9-41D1-B20D-5CC669F5B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BDB650-FC69-402E-85EA-1F644C774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BCE715-5016-4689-ADBC-8EFD8130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ECC1602-8C49-44B0-AE30-B85DA58D503B}"/>
              </a:ext>
            </a:extLst>
          </p:cNvPr>
          <p:cNvSpPr/>
          <p:nvPr/>
        </p:nvSpPr>
        <p:spPr>
          <a:xfrm>
            <a:off x="804016" y="448435"/>
            <a:ext cx="45719" cy="335113"/>
          </a:xfrm>
          <a:prstGeom prst="rect">
            <a:avLst/>
          </a:prstGeom>
          <a:solidFill>
            <a:srgbClr val="009C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989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D2F79A-AEB1-4453-8D4C-019B041F2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6064D08-45C5-462F-9289-7BDBFAB31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E85466-A6EC-418B-8977-4C961D946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24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12440D-F75C-435C-B7C0-D0F8326DE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sz="16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86F627-8DB1-43C4-B6D3-1DAB85D53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173453-9167-44DF-A47C-CC79A567A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EC1777-5CDE-4858-AB60-B1877140A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34676F-F354-42A7-BDD9-110BF12BC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E4F74D-BC55-4588-8571-089C3F1BB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8234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F018F6-D03D-437B-8705-3A6F10CCE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sz="16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749E65C-98B7-4762-9C09-E07B9668F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4D7FE6-96E0-4196-AEFE-A55C25E4A3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EAF5FA-E4E3-4071-9DE2-EC1B3AA35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B77344-7560-4758-8D32-EEFFE7C55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4829A8-875C-4D1C-9DE0-A0E7D2944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3275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F741E2-2215-4033-8B88-136D04933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AD5374E-D12D-4A1D-9A38-CAE0E95C9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43E59C-34D0-4E65-9ABF-51B277D74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C64C9E-12AC-4D3D-A8F0-EE5D07FDC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F55221-E5BC-46A7-B0A2-DD9100D92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530409D-7157-0F45-8526-E2FF6768C778}"/>
              </a:ext>
            </a:extLst>
          </p:cNvPr>
          <p:cNvSpPr/>
          <p:nvPr/>
        </p:nvSpPr>
        <p:spPr>
          <a:xfrm>
            <a:off x="804016" y="448435"/>
            <a:ext cx="45719" cy="335113"/>
          </a:xfrm>
          <a:prstGeom prst="rect">
            <a:avLst/>
          </a:prstGeom>
          <a:solidFill>
            <a:srgbClr val="009C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9010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60216CB-E6B3-449B-A5C5-E4DA87FDBB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1690339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537BA2-564C-4A7E-8252-D4EE2D725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1805B6-232E-40DC-A380-BA68F179B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5ED9A1-E219-4CC3-8246-2DE18005F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D68C74-5939-4704-AB50-6D016B00E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9145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3DEB769-90F4-4E95-9218-D0EE1F06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7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85D4D3-A94F-4002-BBFF-CED97B747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15483"/>
            <a:ext cx="10515600" cy="4961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marL="742950" lvl="1" indent="-285750" algn="l" defTabSz="4572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D1BC90-BF9C-4905-B8A4-D7E867D52D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71D6F-EBCB-4AF5-B61E-6ABD99B4C266}" type="datetimeFigureOut">
              <a:rPr lang="zh-CN" altLang="en-US" smtClean="0"/>
              <a:t>2020/11/9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27BFFA-3257-4D74-B1D4-24034E5189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4C16F8-32A5-4C84-BE2D-14537AEADF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D5DF126-6D65-45CA-97B6-FB95CFC12558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334" y="190925"/>
            <a:ext cx="1543050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199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marL="0" algn="l" defTabSz="457200" rtl="0" eaLnBrk="1" latinLnBrk="0" hangingPunct="1">
        <a:lnSpc>
          <a:spcPct val="90000"/>
        </a:lnSpc>
        <a:spcBef>
          <a:spcPct val="0"/>
        </a:spcBef>
        <a:buNone/>
        <a:defRPr lang="zh-CN" altLang="en-US" sz="1800" kern="1200" dirty="0">
          <a:solidFill>
            <a:srgbClr val="009CE0"/>
          </a:solidFill>
          <a:latin typeface="Arial"/>
          <a:ea typeface="Microsoft YaHei"/>
          <a:cs typeface="Arial"/>
        </a:defRPr>
      </a:lvl1pPr>
    </p:titleStyle>
    <p:bodyStyle>
      <a:lvl1pPr marL="285750" indent="-285750" algn="l" defTabSz="457200" rtl="0" eaLnBrk="1" latinLnBrk="0" hangingPunct="1">
        <a:lnSpc>
          <a:spcPct val="150000"/>
        </a:lnSpc>
        <a:spcBef>
          <a:spcPct val="20000"/>
        </a:spcBef>
        <a:buFont typeface="Arial" panose="020B0604020202020204" pitchFamily="34" charset="0"/>
        <a:buChar char="•"/>
        <a:defRPr kumimoji="1" lang="zh-CN" altLang="en-US" sz="1600" kern="1200" dirty="0" smtClean="0">
          <a:solidFill>
            <a:schemeClr val="tx1">
              <a:lumMod val="65000"/>
              <a:lumOff val="35000"/>
            </a:schemeClr>
          </a:solidFill>
          <a:latin typeface="Arial"/>
          <a:ea typeface="Microsoft YaHei"/>
          <a:cs typeface="Arial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kumimoji="1" lang="zh-CN" altLang="en-US" sz="1400" kern="1200" dirty="0" smtClean="0">
          <a:solidFill>
            <a:schemeClr val="tx1">
              <a:lumMod val="65000"/>
              <a:lumOff val="35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  <a:cs typeface="Arial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mozilla.org/zh-CN/docs/Web/API/Canvas_API/Tutorial/Compositi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A9E4BE-20F3-4933-990A-C36111915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canvas </a:t>
            </a:r>
            <a:r>
              <a:rPr lang="zh-CN" altLang="en-US"/>
              <a:t>合成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9877D6E-0937-4A3A-84ED-ED526B86D7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李伟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295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拿铁之后并非只有咖啡☕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27BCA58-D289-4D52-B366-4024A86379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191962"/>
            <a:ext cx="8845446" cy="496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01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拜年啦！→ </a:t>
            </a:r>
            <a:r>
              <a:rPr lang="en-US" altLang="zh-CN"/>
              <a:t>source-in </a:t>
            </a:r>
            <a:r>
              <a:rPr lang="zh-CN" altLang="en-US"/>
              <a:t>→ </a:t>
            </a:r>
            <a:r>
              <a:rPr lang="en-US" altLang="zh-CN"/>
              <a:t>drawImage()</a:t>
            </a:r>
            <a:endParaRPr lang="zh-CN" altLang="en-US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E2763709-294C-4285-A752-D91253B80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6756" y="1216025"/>
            <a:ext cx="10138487" cy="496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89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总结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A7D42E-4B33-42EA-A876-7A63FDA18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已绘制到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canvas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上的图像不可被修改，只能被覆盖或擦除。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路局裁剪是基于路径的一种合成方式，它只能使用路径设置裁剪区域，如果是文字的话，就无效。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透明度合成和全局合成都是基于像素的操作。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6477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17FE90-6696-466D-BAE0-0B6B78FD8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课堂目标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170254-B5D0-4622-AA7C-7A6379383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zh-CN" altLang="en-US"/>
              <a:t>理解合成的原理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可以灵活熟练的合成图像</a:t>
            </a:r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15428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知识点综述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A15177-4762-482E-BF41-17982F27B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>
                <a:solidFill>
                  <a:schemeClr val="tx1"/>
                </a:solidFill>
              </a:rPr>
              <a:t>透明度合成 </a:t>
            </a:r>
            <a:r>
              <a:rPr lang="en-US" altLang="zh-CN">
                <a:solidFill>
                  <a:schemeClr val="tx1"/>
                </a:solidFill>
              </a:rPr>
              <a:t>globalAlpha</a:t>
            </a:r>
          </a:p>
          <a:p>
            <a:pPr marL="342900" indent="-342900">
              <a:buFont typeface="+mj-lt"/>
              <a:buAutoNum type="arabicPeriod"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>
                <a:solidFill>
                  <a:schemeClr val="tx1"/>
                </a:solidFill>
              </a:rPr>
              <a:t>路径裁剪 </a:t>
            </a:r>
            <a:r>
              <a:rPr lang="en-US" altLang="zh-CN">
                <a:solidFill>
                  <a:schemeClr val="tx1"/>
                </a:solidFill>
              </a:rPr>
              <a:t>clip()</a:t>
            </a:r>
          </a:p>
          <a:p>
            <a:pPr marL="342900" indent="-342900">
              <a:buFont typeface="+mj-lt"/>
              <a:buAutoNum type="arabicPeriod"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>
                <a:solidFill>
                  <a:schemeClr val="tx1"/>
                </a:solidFill>
              </a:rPr>
              <a:t>全局合成 </a:t>
            </a:r>
            <a:r>
              <a:rPr lang="en-US" altLang="zh-CN">
                <a:solidFill>
                  <a:schemeClr val="tx1"/>
                </a:solidFill>
              </a:rPr>
              <a:t>globalCompositeOperation</a:t>
            </a:r>
          </a:p>
          <a:p>
            <a:pPr marL="0" indent="0">
              <a:buNone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endParaRPr lang="zh-CN" altLang="en-US">
              <a:solidFill>
                <a:schemeClr val="tx1"/>
              </a:solidFill>
            </a:endParaRPr>
          </a:p>
          <a:p>
            <a:pPr marL="0" indent="0">
              <a:buNone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endParaRPr lang="en-US" altLang="zh-CN">
              <a:solidFill>
                <a:schemeClr val="tx1"/>
              </a:solidFill>
            </a:endParaRPr>
          </a:p>
          <a:p>
            <a:pPr marL="0" indent="0">
              <a:buNone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649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什么是</a:t>
            </a:r>
            <a:r>
              <a:rPr lang="en-US" altLang="zh-CN"/>
              <a:t>globalAlpha</a:t>
            </a:r>
            <a:r>
              <a:rPr lang="zh-CN" altLang="en-US"/>
              <a:t>？</a:t>
            </a:r>
            <a:endParaRPr lang="zh-CN" altLang="en-US" dirty="0"/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4A64BE22-9DBA-4C6D-B379-DF32A68F0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5483"/>
            <a:ext cx="10515600" cy="1026785"/>
          </a:xfrm>
        </p:spPr>
        <p:txBody>
          <a:bodyPr/>
          <a:lstStyle/>
          <a:p>
            <a:pPr marL="0" indent="0">
              <a:buNone/>
            </a:pPr>
            <a:r>
              <a:rPr lang="en-US" altLang="zh-CN"/>
              <a:t>globalAlpha </a:t>
            </a:r>
            <a:r>
              <a:rPr lang="zh-CN" altLang="en-US"/>
              <a:t>就是全局对象的透明度，全局对象就是</a:t>
            </a:r>
            <a:r>
              <a:rPr lang="en-US" altLang="zh-CN"/>
              <a:t>canvas </a:t>
            </a:r>
            <a:r>
              <a:rPr lang="zh-CN" altLang="en-US"/>
              <a:t>的上下文对象。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使用方法：</a:t>
            </a:r>
            <a:r>
              <a:rPr lang="en-US" altLang="zh-CN"/>
              <a:t>ctx.globalAlpha=0.6; 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9CB8AF7-6BDA-46C1-B61B-B9F5E4DF3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20170"/>
            <a:ext cx="4434840" cy="2911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内容占位符 3">
            <a:extLst>
              <a:ext uri="{FF2B5EF4-FFF2-40B4-BE49-F238E27FC236}">
                <a16:creationId xmlns:a16="http://schemas.microsoft.com/office/drawing/2014/main" id="{32896BB9-8A94-4FBB-A8BC-E2945ED09D6E}"/>
              </a:ext>
            </a:extLst>
          </p:cNvPr>
          <p:cNvSpPr txBox="1">
            <a:spLocks/>
          </p:cNvSpPr>
          <p:nvPr/>
        </p:nvSpPr>
        <p:spPr>
          <a:xfrm>
            <a:off x="838200" y="5466090"/>
            <a:ext cx="10515600" cy="1026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 algn="l" defTabSz="4572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 kumimoji="1" lang="zh-CN" alt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Microsoft YaHei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lang="zh-CN" altLang="en-US" sz="1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注意：</a:t>
            </a:r>
            <a:r>
              <a:rPr lang="en-US" altLang="zh-CN"/>
              <a:t>globalAlpha </a:t>
            </a:r>
            <a:r>
              <a:rPr lang="zh-CN" altLang="en-US"/>
              <a:t>要和颜色里的</a:t>
            </a:r>
            <a:r>
              <a:rPr lang="en-US" altLang="zh-CN"/>
              <a:t>rgba </a:t>
            </a:r>
            <a:r>
              <a:rPr lang="zh-CN" altLang="en-US"/>
              <a:t>区别一下。</a:t>
            </a:r>
            <a:r>
              <a:rPr lang="en-US" altLang="zh-CN"/>
              <a:t>rgba </a:t>
            </a:r>
            <a:r>
              <a:rPr lang="zh-CN" altLang="en-US"/>
              <a:t>控制的是某种颜色的透明度；</a:t>
            </a:r>
            <a:r>
              <a:rPr lang="en-US" altLang="zh-CN"/>
              <a:t>globalAlpha </a:t>
            </a:r>
            <a:r>
              <a:rPr lang="zh-CN" altLang="en-US"/>
              <a:t>相当于是让整个画布变透明了。</a:t>
            </a:r>
            <a:endParaRPr lang="en-US" altLang="zh-CN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50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/>
              <a:t>什么是路径裁剪？</a:t>
            </a:r>
            <a:endParaRPr lang="en-US" altLang="zh-CN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FCF410-FAE7-4A77-97A9-87AFD3B7A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路径裁剪就是在画布上设置一个路径，让我们之后绘制的图像只显示在这个路径之中。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路径裁剪的步骤：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定义路径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en-US" altLang="zh-CN"/>
              <a:t>ctx.</a:t>
            </a:r>
            <a:r>
              <a:rPr lang="en-US" altLang="zh-CN">
                <a:solidFill>
                  <a:srgbClr val="00A5E3"/>
                </a:solidFill>
              </a:rPr>
              <a:t>clip</a:t>
            </a:r>
            <a:r>
              <a:rPr lang="en-US" altLang="zh-CN"/>
              <a:t>()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绘制其它图形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2366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什么是全局合成？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FCF410-FAE7-4A77-97A9-87AFD3B7A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3882"/>
            <a:ext cx="10515600" cy="5350795"/>
          </a:xfrm>
        </p:spPr>
        <p:txBody>
          <a:bodyPr/>
          <a:lstStyle/>
          <a:p>
            <a:pPr marL="0" indent="0">
              <a:buNone/>
            </a:pPr>
            <a:r>
              <a:rPr lang="zh-CN" altLang="en-US"/>
              <a:t>全局合成是</a:t>
            </a:r>
            <a:r>
              <a:rPr lang="en-US" altLang="zh-CN"/>
              <a:t>canvas </a:t>
            </a:r>
            <a:r>
              <a:rPr lang="zh-CN" altLang="en-US"/>
              <a:t>画布中的</a:t>
            </a:r>
            <a:r>
              <a:rPr lang="zh-CN" altLang="en-US">
                <a:solidFill>
                  <a:srgbClr val="00A5E3"/>
                </a:solidFill>
              </a:rPr>
              <a:t>已绘图像</a:t>
            </a:r>
            <a:r>
              <a:rPr lang="zh-CN" altLang="en-US"/>
              <a:t>和</a:t>
            </a:r>
            <a:r>
              <a:rPr lang="zh-CN" altLang="en-US">
                <a:solidFill>
                  <a:srgbClr val="00A5E3"/>
                </a:solidFill>
              </a:rPr>
              <a:t>将绘图像</a:t>
            </a:r>
            <a:r>
              <a:rPr lang="zh-CN" altLang="en-US"/>
              <a:t>的融合方式。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我们可以从</a:t>
            </a:r>
            <a:r>
              <a:rPr lang="zh-CN" altLang="en-US">
                <a:solidFill>
                  <a:srgbClr val="00A5E3"/>
                </a:solidFill>
              </a:rPr>
              <a:t>形状</a:t>
            </a:r>
            <a:r>
              <a:rPr lang="zh-CN" altLang="en-US"/>
              <a:t>和</a:t>
            </a:r>
            <a:r>
              <a:rPr lang="zh-CN" altLang="en-US">
                <a:solidFill>
                  <a:srgbClr val="00A5E3"/>
                </a:solidFill>
              </a:rPr>
              <a:t>色彩</a:t>
            </a:r>
            <a:r>
              <a:rPr lang="zh-CN" altLang="en-US"/>
              <a:t>两方面解读全局合成。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比如右图：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>
                <a:solidFill>
                  <a:srgbClr val="494949"/>
                </a:solidFill>
              </a:rPr>
              <a:t>先画一个黄色的正方形</a:t>
            </a:r>
            <a:endParaRPr lang="en-US" altLang="zh-CN">
              <a:solidFill>
                <a:srgbClr val="494949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>
                <a:solidFill>
                  <a:srgbClr val="494949"/>
                </a:solidFill>
              </a:rPr>
              <a:t>设置全局合成的属性</a:t>
            </a:r>
            <a:endParaRPr lang="en-US" altLang="zh-CN">
              <a:solidFill>
                <a:srgbClr val="494949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>
                <a:solidFill>
                  <a:srgbClr val="494949"/>
                </a:solidFill>
              </a:rPr>
              <a:t>再绘制一个绿色的圆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1E8EEBC-18D3-414C-8577-652DBFF80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833" y="1637854"/>
            <a:ext cx="5764214" cy="473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D37EED36-1A26-4E69-8704-3C51AAE61312}"/>
              </a:ext>
            </a:extLst>
          </p:cNvPr>
          <p:cNvSpPr/>
          <p:nvPr/>
        </p:nvSpPr>
        <p:spPr>
          <a:xfrm>
            <a:off x="9597489" y="5744118"/>
            <a:ext cx="833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ED7D31"/>
                </a:solidFill>
                <a:hlinkClick r:id="rId4"/>
              </a:rPr>
              <a:t>更多</a:t>
            </a:r>
            <a:r>
              <a:rPr lang="en-US" altLang="zh-CN" b="1">
                <a:solidFill>
                  <a:srgbClr val="ED7D31"/>
                </a:solidFill>
                <a:hlinkClick r:id="rId4"/>
              </a:rPr>
              <a:t>…</a:t>
            </a:r>
            <a:endParaRPr lang="zh-CN" altLang="en-US" b="1">
              <a:solidFill>
                <a:srgbClr val="ED7D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064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全局合成的属性值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A7D42E-4B33-42EA-A876-7A63FDA18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5483"/>
            <a:ext cx="10515600" cy="537243"/>
          </a:xfrm>
        </p:spPr>
        <p:txBody>
          <a:bodyPr/>
          <a:lstStyle/>
          <a:p>
            <a:pPr marL="0" indent="0">
              <a:buNone/>
            </a:pPr>
            <a:r>
              <a:rPr lang="zh-CN" altLang="en-US">
                <a:solidFill>
                  <a:srgbClr val="494949"/>
                </a:solidFill>
              </a:rPr>
              <a:t>先画一个黄色的正方形，再绘制一个绿色的圆。（全局合成默认为</a:t>
            </a:r>
            <a:r>
              <a:rPr lang="en-US" altLang="zh-CN">
                <a:solidFill>
                  <a:srgbClr val="494949"/>
                </a:solidFill>
              </a:rPr>
              <a:t>source-over</a:t>
            </a:r>
            <a:r>
              <a:rPr lang="zh-CN" altLang="en-US">
                <a:solidFill>
                  <a:srgbClr val="494949"/>
                </a:solidFill>
              </a:rPr>
              <a:t>）</a:t>
            </a: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3F963976-3F13-4F69-99CA-8E80C4F46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5545" y="4439150"/>
            <a:ext cx="1227731" cy="122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FBFE6E61-4C07-4946-9212-115C09887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504" y="4539218"/>
            <a:ext cx="898419" cy="89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815FEE54-8ED0-44F2-BF71-0B88A147F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184" y="4757596"/>
            <a:ext cx="1078100" cy="107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路径跟随的应用">
            <a:extLst>
              <a:ext uri="{FF2B5EF4-FFF2-40B4-BE49-F238E27FC236}">
                <a16:creationId xmlns:a16="http://schemas.microsoft.com/office/drawing/2014/main" id="{9186236E-F16E-43B2-8E87-7DFAEA6ECD42}"/>
              </a:ext>
            </a:extLst>
          </p:cNvPr>
          <p:cNvSpPr txBox="1"/>
          <p:nvPr/>
        </p:nvSpPr>
        <p:spPr>
          <a:xfrm>
            <a:off x="7412437" y="4757596"/>
            <a:ext cx="3199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sz="2400"/>
              <a:t>=</a:t>
            </a:r>
          </a:p>
        </p:txBody>
      </p:sp>
      <p:sp>
        <p:nvSpPr>
          <p:cNvPr id="13" name="路径跟随的应用">
            <a:extLst>
              <a:ext uri="{FF2B5EF4-FFF2-40B4-BE49-F238E27FC236}">
                <a16:creationId xmlns:a16="http://schemas.microsoft.com/office/drawing/2014/main" id="{8D735C0F-9C34-45B9-A802-D7B5C1A142B0}"/>
              </a:ext>
            </a:extLst>
          </p:cNvPr>
          <p:cNvSpPr txBox="1"/>
          <p:nvPr/>
        </p:nvSpPr>
        <p:spPr>
          <a:xfrm>
            <a:off x="4788076" y="4757596"/>
            <a:ext cx="3199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sz="2400"/>
              <a:t>+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A3F6C6E-AA03-4E1F-922B-794DA09921F2}"/>
              </a:ext>
            </a:extLst>
          </p:cNvPr>
          <p:cNvSpPr/>
          <p:nvPr/>
        </p:nvSpPr>
        <p:spPr>
          <a:xfrm>
            <a:off x="838200" y="3775743"/>
            <a:ext cx="8305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solidFill>
                  <a:srgbClr val="494949"/>
                </a:solidFill>
              </a:rPr>
              <a:t>先画一个黄色的正方形，设置全局合成为</a:t>
            </a:r>
            <a:r>
              <a:rPr lang="en-US" altLang="zh-CN">
                <a:solidFill>
                  <a:srgbClr val="494949"/>
                </a:solidFill>
              </a:rPr>
              <a:t>destination-over</a:t>
            </a:r>
            <a:r>
              <a:rPr lang="zh-CN" altLang="en-US">
                <a:solidFill>
                  <a:srgbClr val="494949"/>
                </a:solidFill>
              </a:rPr>
              <a:t>，再绘制一个绿色的圆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2DDEAA-1FE5-4318-8D1B-F6CBD558DF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4160" y="2046801"/>
            <a:ext cx="1238250" cy="1266825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1D8CD985-1D22-4995-80D9-41CB9AEAA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504" y="2183838"/>
            <a:ext cx="898419" cy="89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路径跟随的应用">
            <a:extLst>
              <a:ext uri="{FF2B5EF4-FFF2-40B4-BE49-F238E27FC236}">
                <a16:creationId xmlns:a16="http://schemas.microsoft.com/office/drawing/2014/main" id="{73D30A6B-67B0-4E8B-AED8-66E237C3A951}"/>
              </a:ext>
            </a:extLst>
          </p:cNvPr>
          <p:cNvSpPr txBox="1"/>
          <p:nvPr/>
        </p:nvSpPr>
        <p:spPr>
          <a:xfrm>
            <a:off x="7325522" y="2402216"/>
            <a:ext cx="3199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sz="2400"/>
              <a:t>=</a:t>
            </a:r>
          </a:p>
        </p:txBody>
      </p:sp>
      <p:sp>
        <p:nvSpPr>
          <p:cNvPr id="16" name="路径跟随的应用">
            <a:extLst>
              <a:ext uri="{FF2B5EF4-FFF2-40B4-BE49-F238E27FC236}">
                <a16:creationId xmlns:a16="http://schemas.microsoft.com/office/drawing/2014/main" id="{10C99857-C2E6-4BF3-96F5-B2114B0CF5BD}"/>
              </a:ext>
            </a:extLst>
          </p:cNvPr>
          <p:cNvSpPr txBox="1"/>
          <p:nvPr/>
        </p:nvSpPr>
        <p:spPr>
          <a:xfrm>
            <a:off x="4788076" y="2402216"/>
            <a:ext cx="3199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sz="2400"/>
              <a:t>+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4D1ED5F-43B0-47C0-9DDD-38F984FDC9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6714" y="2278990"/>
            <a:ext cx="1000125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51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刮刮乐</a:t>
            </a:r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26BC0A11-125A-41AA-B37B-19A0B506D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5483"/>
            <a:ext cx="10515600" cy="4778917"/>
          </a:xfrm>
        </p:spPr>
        <p:txBody>
          <a:bodyPr/>
          <a:lstStyle/>
          <a:p>
            <a:pPr marL="0" indent="0">
              <a:buNone/>
            </a:pPr>
            <a:r>
              <a:rPr lang="zh-CN" altLang="en-US"/>
              <a:t>要点：</a:t>
            </a:r>
            <a:r>
              <a:rPr lang="en-US" altLang="zh-CN"/>
              <a:t>globalCompositeOperation='destination-out’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876E73-E2DD-494B-9FA4-BBD16056A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25069"/>
            <a:ext cx="390525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549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刮刮乐绘制流程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055CEEF-B10E-4D89-906C-B48F4AACBA1F}"/>
              </a:ext>
            </a:extLst>
          </p:cNvPr>
          <p:cNvSpPr/>
          <p:nvPr/>
        </p:nvSpPr>
        <p:spPr>
          <a:xfrm>
            <a:off x="700086" y="1286745"/>
            <a:ext cx="3236914" cy="4241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</a:rPr>
              <a:t>1</a:t>
            </a:r>
            <a:r>
              <a:rPr lang="zh-CN" altLang="en-US" sz="1600">
                <a:solidFill>
                  <a:schemeClr val="tx1"/>
                </a:solidFill>
              </a:rPr>
              <a:t>，底图：在</a:t>
            </a:r>
            <a:r>
              <a:rPr lang="en-US" altLang="zh-CN" sz="1600">
                <a:solidFill>
                  <a:schemeClr val="tx1"/>
                </a:solidFill>
              </a:rPr>
              <a:t>cb </a:t>
            </a:r>
            <a:r>
              <a:rPr lang="zh-CN" altLang="en-US" sz="1600">
                <a:solidFill>
                  <a:schemeClr val="tx1"/>
                </a:solidFill>
              </a:rPr>
              <a:t>中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BE737FA-C9FE-41EA-A8A1-31D44149F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428" y="1889029"/>
            <a:ext cx="2508250" cy="1193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7C55A0D-B2B6-4829-BF51-EA261ABA579D}"/>
              </a:ext>
            </a:extLst>
          </p:cNvPr>
          <p:cNvSpPr/>
          <p:nvPr/>
        </p:nvSpPr>
        <p:spPr>
          <a:xfrm>
            <a:off x="4427429" y="1286745"/>
            <a:ext cx="3078271" cy="4241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</a:rPr>
              <a:t>2</a:t>
            </a:r>
            <a:r>
              <a:rPr lang="zh-CN" altLang="en-US" sz="1600">
                <a:solidFill>
                  <a:schemeClr val="tx1"/>
                </a:solidFill>
              </a:rPr>
              <a:t>，遮罩图：在</a:t>
            </a:r>
            <a:r>
              <a:rPr lang="en-US" altLang="zh-CN" sz="1600">
                <a:solidFill>
                  <a:schemeClr val="tx1"/>
                </a:solidFill>
              </a:rPr>
              <a:t>cm </a:t>
            </a:r>
            <a:r>
              <a:rPr lang="zh-CN" altLang="en-US" sz="1600">
                <a:solidFill>
                  <a:schemeClr val="tx1"/>
                </a:solidFill>
              </a:rPr>
              <a:t>中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3798DAF-F9E1-44A7-8F52-AF7E35FAA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771" y="1826280"/>
            <a:ext cx="2508379" cy="1193861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657012A2-78E6-4382-8E98-1EB2F655ACEA}"/>
              </a:ext>
            </a:extLst>
          </p:cNvPr>
          <p:cNvSpPr/>
          <p:nvPr/>
        </p:nvSpPr>
        <p:spPr>
          <a:xfrm>
            <a:off x="7973487" y="1286745"/>
            <a:ext cx="4015313" cy="4241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</a:rPr>
              <a:t>3</a:t>
            </a:r>
            <a:r>
              <a:rPr lang="zh-CN" altLang="en-US" sz="1600">
                <a:solidFill>
                  <a:schemeClr val="tx1"/>
                </a:solidFill>
              </a:rPr>
              <a:t>，</a:t>
            </a:r>
            <a:r>
              <a:rPr lang="zh-CN" altLang="en-US" sz="1600"/>
              <a:t>手绘效果</a:t>
            </a:r>
            <a:r>
              <a:rPr lang="zh-CN" altLang="en-US" sz="1600">
                <a:solidFill>
                  <a:schemeClr val="tx1"/>
                </a:solidFill>
              </a:rPr>
              <a:t>：在</a:t>
            </a:r>
            <a:r>
              <a:rPr lang="en-US" altLang="zh-CN" sz="1600">
                <a:solidFill>
                  <a:schemeClr val="tx1"/>
                </a:solidFill>
              </a:rPr>
              <a:t>cm </a:t>
            </a:r>
            <a:r>
              <a:rPr lang="zh-CN" altLang="en-US" sz="1600">
                <a:solidFill>
                  <a:schemeClr val="tx1"/>
                </a:solidFill>
              </a:rPr>
              <a:t>中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25757AC-D7F7-484C-91B8-00C7097D6E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3487" y="1863531"/>
            <a:ext cx="2828520" cy="1317892"/>
          </a:xfrm>
          <a:prstGeom prst="rect">
            <a:avLst/>
          </a:prstGeom>
        </p:spPr>
      </p:pic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26BC0A11-125A-41AA-B37B-19A0B506D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76578"/>
            <a:ext cx="10515600" cy="1718217"/>
          </a:xfrm>
        </p:spPr>
        <p:txBody>
          <a:bodyPr/>
          <a:lstStyle/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底图：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canvas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的背景图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遮罩图：在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canvas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中绘制的图形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9501265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" id="{2409632F-CDA7-0048-8FD3-E92D0F7C6AF6}" vid="{23B7EBFA-8CE8-0848-AD14-D6967B57F88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PPT课件模板主题</Template>
  <TotalTime>11840</TotalTime>
  <Words>378</Words>
  <Application>Microsoft Office PowerPoint</Application>
  <PresentationFormat>宽屏</PresentationFormat>
  <Paragraphs>60</Paragraphs>
  <Slides>12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等线</vt:lpstr>
      <vt:lpstr>Microsoft YaHei</vt:lpstr>
      <vt:lpstr>Microsoft YaHei</vt:lpstr>
      <vt:lpstr>Arial</vt:lpstr>
      <vt:lpstr>主题1</vt:lpstr>
      <vt:lpstr>canvas 合成</vt:lpstr>
      <vt:lpstr>课堂目标</vt:lpstr>
      <vt:lpstr>知识点综述</vt:lpstr>
      <vt:lpstr>什么是globalAlpha？</vt:lpstr>
      <vt:lpstr>什么是路径裁剪？</vt:lpstr>
      <vt:lpstr>什么是全局合成？</vt:lpstr>
      <vt:lpstr>全局合成的属性值</vt:lpstr>
      <vt:lpstr>刮刮乐</vt:lpstr>
      <vt:lpstr>刮刮乐绘制流程</vt:lpstr>
      <vt:lpstr>拿铁之后并非只有咖啡☕</vt:lpstr>
      <vt:lpstr>拜年啦！→ source-in → drawImage()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EDZ</dc:creator>
  <cp:lastModifiedBy>1051904257@qq.com</cp:lastModifiedBy>
  <cp:revision>412</cp:revision>
  <dcterms:created xsi:type="dcterms:W3CDTF">2019-05-19T07:46:27Z</dcterms:created>
  <dcterms:modified xsi:type="dcterms:W3CDTF">2020-11-09T13:08:44Z</dcterms:modified>
</cp:coreProperties>
</file>